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4E9365-0099-4984-A0DA-F83AA1B9A8BD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Haller" initials="C" lastIdx="1" clrIdx="0">
    <p:extLst>
      <p:ext uri="{19B8F6BF-5375-455C-9EA6-DF929625EA0E}">
        <p15:presenceInfo xmlns:p15="http://schemas.microsoft.com/office/powerpoint/2012/main" userId="Christian Hal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14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735D0A-2750-45B5-9099-7072991680E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2336FE-296A-4EA8-8AE3-D076AC7B5D4C}">
      <dgm:prSet phldrT="[Text]"/>
      <dgm:spPr/>
      <dgm:t>
        <a:bodyPr/>
        <a:lstStyle/>
        <a:p>
          <a:r>
            <a:rPr lang="de-DE" dirty="0"/>
            <a:t>Input</a:t>
          </a:r>
          <a:endParaRPr lang="en-US" dirty="0"/>
        </a:p>
      </dgm:t>
    </dgm:pt>
    <dgm:pt modelId="{CB71A6D0-6262-45AB-AC74-0BDA55E5782F}" type="parTrans" cxnId="{E670A78E-4032-4218-AA4E-62EF4F4C3CEF}">
      <dgm:prSet/>
      <dgm:spPr/>
      <dgm:t>
        <a:bodyPr/>
        <a:lstStyle/>
        <a:p>
          <a:endParaRPr lang="en-US"/>
        </a:p>
      </dgm:t>
    </dgm:pt>
    <dgm:pt modelId="{0338687A-787F-43E5-BC91-8DCADECB61A7}" type="sibTrans" cxnId="{E670A78E-4032-4218-AA4E-62EF4F4C3CEF}">
      <dgm:prSet/>
      <dgm:spPr/>
      <dgm:t>
        <a:bodyPr/>
        <a:lstStyle/>
        <a:p>
          <a:endParaRPr lang="en-US"/>
        </a:p>
      </dgm:t>
    </dgm:pt>
    <dgm:pt modelId="{AEE78472-98A1-4C03-B8BE-A2EA51F38071}">
      <dgm:prSet phldrT="[Text]"/>
      <dgm:spPr/>
      <dgm:t>
        <a:bodyPr/>
        <a:lstStyle/>
        <a:p>
          <a:r>
            <a:rPr lang="de-DE" dirty="0"/>
            <a:t>Shuffling</a:t>
          </a:r>
          <a:endParaRPr lang="en-US" dirty="0"/>
        </a:p>
      </dgm:t>
    </dgm:pt>
    <dgm:pt modelId="{CF888954-870A-4011-A888-8E3EF3B9E011}" type="parTrans" cxnId="{8CE05146-5D5B-4AB6-8AF3-8C1D4F1F2005}">
      <dgm:prSet/>
      <dgm:spPr/>
      <dgm:t>
        <a:bodyPr/>
        <a:lstStyle/>
        <a:p>
          <a:endParaRPr lang="en-US"/>
        </a:p>
      </dgm:t>
    </dgm:pt>
    <dgm:pt modelId="{E2E06E44-C07F-41EE-B2C3-B2C736786322}" type="sibTrans" cxnId="{8CE05146-5D5B-4AB6-8AF3-8C1D4F1F2005}">
      <dgm:prSet/>
      <dgm:spPr/>
      <dgm:t>
        <a:bodyPr/>
        <a:lstStyle/>
        <a:p>
          <a:endParaRPr lang="en-US"/>
        </a:p>
      </dgm:t>
    </dgm:pt>
    <dgm:pt modelId="{D022B03C-2767-4474-B150-A9C7183C4813}">
      <dgm:prSet phldrT="[Text]"/>
      <dgm:spPr/>
      <dgm:t>
        <a:bodyPr/>
        <a:lstStyle/>
        <a:p>
          <a:r>
            <a:rPr lang="de-DE" dirty="0"/>
            <a:t>Splitting</a:t>
          </a:r>
        </a:p>
        <a:p>
          <a:r>
            <a:rPr lang="de-DE" dirty="0"/>
            <a:t>X, y</a:t>
          </a:r>
          <a:endParaRPr lang="en-US" dirty="0"/>
        </a:p>
      </dgm:t>
    </dgm:pt>
    <dgm:pt modelId="{E2FA4A19-2DD3-4C0D-9A6F-2E21A35C0ADA}" type="parTrans" cxnId="{EA914BCC-CBDE-42CA-AAA5-B4A841046139}">
      <dgm:prSet/>
      <dgm:spPr/>
      <dgm:t>
        <a:bodyPr/>
        <a:lstStyle/>
        <a:p>
          <a:endParaRPr lang="en-US"/>
        </a:p>
      </dgm:t>
    </dgm:pt>
    <dgm:pt modelId="{4270FF73-D847-4450-80AA-8084455A3F24}" type="sibTrans" cxnId="{EA914BCC-CBDE-42CA-AAA5-B4A841046139}">
      <dgm:prSet/>
      <dgm:spPr/>
      <dgm:t>
        <a:bodyPr/>
        <a:lstStyle/>
        <a:p>
          <a:endParaRPr lang="en-US"/>
        </a:p>
      </dgm:t>
    </dgm:pt>
    <dgm:pt modelId="{3F6CCF38-4065-4AB4-88DD-F33ED38882F9}">
      <dgm:prSet/>
      <dgm:spPr/>
      <dgm:t>
        <a:bodyPr/>
        <a:lstStyle/>
        <a:p>
          <a:r>
            <a:rPr lang="en-US" dirty="0"/>
            <a:t>Scaling</a:t>
          </a:r>
        </a:p>
      </dgm:t>
    </dgm:pt>
    <dgm:pt modelId="{A517806C-9C3F-4D48-ACF4-8C886E6FF452}" type="parTrans" cxnId="{2D6F0BCC-E102-4B03-9EA8-0D373D2F7D1F}">
      <dgm:prSet/>
      <dgm:spPr/>
      <dgm:t>
        <a:bodyPr/>
        <a:lstStyle/>
        <a:p>
          <a:endParaRPr lang="en-US"/>
        </a:p>
      </dgm:t>
    </dgm:pt>
    <dgm:pt modelId="{DAF7A6D5-0234-4744-80F5-D6D6E5A7A96D}" type="sibTrans" cxnId="{2D6F0BCC-E102-4B03-9EA8-0D373D2F7D1F}">
      <dgm:prSet/>
      <dgm:spPr/>
      <dgm:t>
        <a:bodyPr/>
        <a:lstStyle/>
        <a:p>
          <a:endParaRPr lang="en-US"/>
        </a:p>
      </dgm:t>
    </dgm:pt>
    <dgm:pt modelId="{32E2BE3B-5053-4CA1-9684-493ED827F0E5}" type="pres">
      <dgm:prSet presAssocID="{CF735D0A-2750-45B5-9099-7072991680ED}" presName="Name0" presStyleCnt="0">
        <dgm:presLayoutVars>
          <dgm:dir/>
          <dgm:resizeHandles val="exact"/>
        </dgm:presLayoutVars>
      </dgm:prSet>
      <dgm:spPr/>
    </dgm:pt>
    <dgm:pt modelId="{7B72F04C-3ED9-4B35-A1BB-CB0ADEEB689E}" type="pres">
      <dgm:prSet presAssocID="{5C2336FE-296A-4EA8-8AE3-D076AC7B5D4C}" presName="node" presStyleLbl="node1" presStyleIdx="0" presStyleCnt="4">
        <dgm:presLayoutVars>
          <dgm:bulletEnabled val="1"/>
        </dgm:presLayoutVars>
      </dgm:prSet>
      <dgm:spPr/>
    </dgm:pt>
    <dgm:pt modelId="{4A867DCE-11EC-4710-90F4-B283FC6626E5}" type="pres">
      <dgm:prSet presAssocID="{0338687A-787F-43E5-BC91-8DCADECB61A7}" presName="sibTrans" presStyleLbl="sibTrans2D1" presStyleIdx="0" presStyleCnt="3"/>
      <dgm:spPr/>
    </dgm:pt>
    <dgm:pt modelId="{E65AF6E1-8980-444E-8ED6-01AAA8AB0966}" type="pres">
      <dgm:prSet presAssocID="{0338687A-787F-43E5-BC91-8DCADECB61A7}" presName="connectorText" presStyleLbl="sibTrans2D1" presStyleIdx="0" presStyleCnt="3"/>
      <dgm:spPr/>
    </dgm:pt>
    <dgm:pt modelId="{A3C6CC73-5426-4F4E-8A70-EE2B078288CF}" type="pres">
      <dgm:prSet presAssocID="{AEE78472-98A1-4C03-B8BE-A2EA51F38071}" presName="node" presStyleLbl="node1" presStyleIdx="1" presStyleCnt="4">
        <dgm:presLayoutVars>
          <dgm:bulletEnabled val="1"/>
        </dgm:presLayoutVars>
      </dgm:prSet>
      <dgm:spPr/>
    </dgm:pt>
    <dgm:pt modelId="{735ED6CA-9AE5-48B2-83E0-2350B9FC9C1D}" type="pres">
      <dgm:prSet presAssocID="{E2E06E44-C07F-41EE-B2C3-B2C736786322}" presName="sibTrans" presStyleLbl="sibTrans2D1" presStyleIdx="1" presStyleCnt="3"/>
      <dgm:spPr/>
    </dgm:pt>
    <dgm:pt modelId="{42557872-0D29-4B13-BF94-C56625EBAF32}" type="pres">
      <dgm:prSet presAssocID="{E2E06E44-C07F-41EE-B2C3-B2C736786322}" presName="connectorText" presStyleLbl="sibTrans2D1" presStyleIdx="1" presStyleCnt="3"/>
      <dgm:spPr/>
    </dgm:pt>
    <dgm:pt modelId="{21A2BDB0-BB8D-4A74-B3EF-E3811F8366AC}" type="pres">
      <dgm:prSet presAssocID="{D022B03C-2767-4474-B150-A9C7183C4813}" presName="node" presStyleLbl="node1" presStyleIdx="2" presStyleCnt="4">
        <dgm:presLayoutVars>
          <dgm:bulletEnabled val="1"/>
        </dgm:presLayoutVars>
      </dgm:prSet>
      <dgm:spPr/>
    </dgm:pt>
    <dgm:pt modelId="{85729C36-1C85-4742-9F60-382CA2A67E48}" type="pres">
      <dgm:prSet presAssocID="{4270FF73-D847-4450-80AA-8084455A3F24}" presName="sibTrans" presStyleLbl="sibTrans2D1" presStyleIdx="2" presStyleCnt="3"/>
      <dgm:spPr/>
    </dgm:pt>
    <dgm:pt modelId="{72676C7E-77EE-41FB-BD64-D003D5A63F09}" type="pres">
      <dgm:prSet presAssocID="{4270FF73-D847-4450-80AA-8084455A3F24}" presName="connectorText" presStyleLbl="sibTrans2D1" presStyleIdx="2" presStyleCnt="3"/>
      <dgm:spPr/>
    </dgm:pt>
    <dgm:pt modelId="{865603FF-2F46-4031-A99A-1E140978EFDE}" type="pres">
      <dgm:prSet presAssocID="{3F6CCF38-4065-4AB4-88DD-F33ED38882F9}" presName="node" presStyleLbl="node1" presStyleIdx="3" presStyleCnt="4">
        <dgm:presLayoutVars>
          <dgm:bulletEnabled val="1"/>
        </dgm:presLayoutVars>
      </dgm:prSet>
      <dgm:spPr/>
    </dgm:pt>
  </dgm:ptLst>
  <dgm:cxnLst>
    <dgm:cxn modelId="{254E1522-69A9-498D-960A-1D2288D9A9E6}" type="presOf" srcId="{3F6CCF38-4065-4AB4-88DD-F33ED38882F9}" destId="{865603FF-2F46-4031-A99A-1E140978EFDE}" srcOrd="0" destOrd="0" presId="urn:microsoft.com/office/officeart/2005/8/layout/process1"/>
    <dgm:cxn modelId="{C67AB129-A728-4485-B678-4032D56CE853}" type="presOf" srcId="{CF735D0A-2750-45B5-9099-7072991680ED}" destId="{32E2BE3B-5053-4CA1-9684-493ED827F0E5}" srcOrd="0" destOrd="0" presId="urn:microsoft.com/office/officeart/2005/8/layout/process1"/>
    <dgm:cxn modelId="{8CE05146-5D5B-4AB6-8AF3-8C1D4F1F2005}" srcId="{CF735D0A-2750-45B5-9099-7072991680ED}" destId="{AEE78472-98A1-4C03-B8BE-A2EA51F38071}" srcOrd="1" destOrd="0" parTransId="{CF888954-870A-4011-A888-8E3EF3B9E011}" sibTransId="{E2E06E44-C07F-41EE-B2C3-B2C736786322}"/>
    <dgm:cxn modelId="{0EC5DD48-9A6B-4794-8343-CBB631893FBC}" type="presOf" srcId="{4270FF73-D847-4450-80AA-8084455A3F24}" destId="{85729C36-1C85-4742-9F60-382CA2A67E48}" srcOrd="0" destOrd="0" presId="urn:microsoft.com/office/officeart/2005/8/layout/process1"/>
    <dgm:cxn modelId="{AD334549-9F46-4111-A009-5173A14C720B}" type="presOf" srcId="{E2E06E44-C07F-41EE-B2C3-B2C736786322}" destId="{42557872-0D29-4B13-BF94-C56625EBAF32}" srcOrd="1" destOrd="0" presId="urn:microsoft.com/office/officeart/2005/8/layout/process1"/>
    <dgm:cxn modelId="{9FBD8F6A-083B-4929-83AB-AEC16934D24F}" type="presOf" srcId="{4270FF73-D847-4450-80AA-8084455A3F24}" destId="{72676C7E-77EE-41FB-BD64-D003D5A63F09}" srcOrd="1" destOrd="0" presId="urn:microsoft.com/office/officeart/2005/8/layout/process1"/>
    <dgm:cxn modelId="{D3E64E4B-6236-442B-A03F-2393CF156ECF}" type="presOf" srcId="{E2E06E44-C07F-41EE-B2C3-B2C736786322}" destId="{735ED6CA-9AE5-48B2-83E0-2350B9FC9C1D}" srcOrd="0" destOrd="0" presId="urn:microsoft.com/office/officeart/2005/8/layout/process1"/>
    <dgm:cxn modelId="{39B0A171-6883-4465-8F43-32C6A2D2ED9A}" type="presOf" srcId="{0338687A-787F-43E5-BC91-8DCADECB61A7}" destId="{4A867DCE-11EC-4710-90F4-B283FC6626E5}" srcOrd="0" destOrd="0" presId="urn:microsoft.com/office/officeart/2005/8/layout/process1"/>
    <dgm:cxn modelId="{E670A78E-4032-4218-AA4E-62EF4F4C3CEF}" srcId="{CF735D0A-2750-45B5-9099-7072991680ED}" destId="{5C2336FE-296A-4EA8-8AE3-D076AC7B5D4C}" srcOrd="0" destOrd="0" parTransId="{CB71A6D0-6262-45AB-AC74-0BDA55E5782F}" sibTransId="{0338687A-787F-43E5-BC91-8DCADECB61A7}"/>
    <dgm:cxn modelId="{C5585D9F-02E8-4F55-BD40-F9AD450C0E09}" type="presOf" srcId="{5C2336FE-296A-4EA8-8AE3-D076AC7B5D4C}" destId="{7B72F04C-3ED9-4B35-A1BB-CB0ADEEB689E}" srcOrd="0" destOrd="0" presId="urn:microsoft.com/office/officeart/2005/8/layout/process1"/>
    <dgm:cxn modelId="{F25C6CB7-F90B-4A52-8610-4E437B3ED35B}" type="presOf" srcId="{0338687A-787F-43E5-BC91-8DCADECB61A7}" destId="{E65AF6E1-8980-444E-8ED6-01AAA8AB0966}" srcOrd="1" destOrd="0" presId="urn:microsoft.com/office/officeart/2005/8/layout/process1"/>
    <dgm:cxn modelId="{AE42EDB8-50AE-46F4-8AF6-A8E611B91700}" type="presOf" srcId="{AEE78472-98A1-4C03-B8BE-A2EA51F38071}" destId="{A3C6CC73-5426-4F4E-8A70-EE2B078288CF}" srcOrd="0" destOrd="0" presId="urn:microsoft.com/office/officeart/2005/8/layout/process1"/>
    <dgm:cxn modelId="{2D6F0BCC-E102-4B03-9EA8-0D373D2F7D1F}" srcId="{CF735D0A-2750-45B5-9099-7072991680ED}" destId="{3F6CCF38-4065-4AB4-88DD-F33ED38882F9}" srcOrd="3" destOrd="0" parTransId="{A517806C-9C3F-4D48-ACF4-8C886E6FF452}" sibTransId="{DAF7A6D5-0234-4744-80F5-D6D6E5A7A96D}"/>
    <dgm:cxn modelId="{EA914BCC-CBDE-42CA-AAA5-B4A841046139}" srcId="{CF735D0A-2750-45B5-9099-7072991680ED}" destId="{D022B03C-2767-4474-B150-A9C7183C4813}" srcOrd="2" destOrd="0" parTransId="{E2FA4A19-2DD3-4C0D-9A6F-2E21A35C0ADA}" sibTransId="{4270FF73-D847-4450-80AA-8084455A3F24}"/>
    <dgm:cxn modelId="{E767E9DC-3904-4861-A5C3-9CD7C19CD994}" type="presOf" srcId="{D022B03C-2767-4474-B150-A9C7183C4813}" destId="{21A2BDB0-BB8D-4A74-B3EF-E3811F8366AC}" srcOrd="0" destOrd="0" presId="urn:microsoft.com/office/officeart/2005/8/layout/process1"/>
    <dgm:cxn modelId="{D7AC8D60-BD71-4101-8250-1EE112DFCCC5}" type="presParOf" srcId="{32E2BE3B-5053-4CA1-9684-493ED827F0E5}" destId="{7B72F04C-3ED9-4B35-A1BB-CB0ADEEB689E}" srcOrd="0" destOrd="0" presId="urn:microsoft.com/office/officeart/2005/8/layout/process1"/>
    <dgm:cxn modelId="{189AEAF1-9762-45E0-9049-CF3CB3BB44B2}" type="presParOf" srcId="{32E2BE3B-5053-4CA1-9684-493ED827F0E5}" destId="{4A867DCE-11EC-4710-90F4-B283FC6626E5}" srcOrd="1" destOrd="0" presId="urn:microsoft.com/office/officeart/2005/8/layout/process1"/>
    <dgm:cxn modelId="{617C9EBA-A1C8-4FD0-91F7-D7DA28694399}" type="presParOf" srcId="{4A867DCE-11EC-4710-90F4-B283FC6626E5}" destId="{E65AF6E1-8980-444E-8ED6-01AAA8AB0966}" srcOrd="0" destOrd="0" presId="urn:microsoft.com/office/officeart/2005/8/layout/process1"/>
    <dgm:cxn modelId="{82896674-A5A8-4C0F-9249-5EF4B3B0D505}" type="presParOf" srcId="{32E2BE3B-5053-4CA1-9684-493ED827F0E5}" destId="{A3C6CC73-5426-4F4E-8A70-EE2B078288CF}" srcOrd="2" destOrd="0" presId="urn:microsoft.com/office/officeart/2005/8/layout/process1"/>
    <dgm:cxn modelId="{CC9D929D-2EAA-4E92-B93C-B490A3B87F1B}" type="presParOf" srcId="{32E2BE3B-5053-4CA1-9684-493ED827F0E5}" destId="{735ED6CA-9AE5-48B2-83E0-2350B9FC9C1D}" srcOrd="3" destOrd="0" presId="urn:microsoft.com/office/officeart/2005/8/layout/process1"/>
    <dgm:cxn modelId="{7C79F776-5449-4751-9858-AE68EC4DB721}" type="presParOf" srcId="{735ED6CA-9AE5-48B2-83E0-2350B9FC9C1D}" destId="{42557872-0D29-4B13-BF94-C56625EBAF32}" srcOrd="0" destOrd="0" presId="urn:microsoft.com/office/officeart/2005/8/layout/process1"/>
    <dgm:cxn modelId="{8E649C4C-AF46-423C-8094-DFF824B435F5}" type="presParOf" srcId="{32E2BE3B-5053-4CA1-9684-493ED827F0E5}" destId="{21A2BDB0-BB8D-4A74-B3EF-E3811F8366AC}" srcOrd="4" destOrd="0" presId="urn:microsoft.com/office/officeart/2005/8/layout/process1"/>
    <dgm:cxn modelId="{D08F5964-7DCD-4112-9FB0-FAD11500F9F2}" type="presParOf" srcId="{32E2BE3B-5053-4CA1-9684-493ED827F0E5}" destId="{85729C36-1C85-4742-9F60-382CA2A67E48}" srcOrd="5" destOrd="0" presId="urn:microsoft.com/office/officeart/2005/8/layout/process1"/>
    <dgm:cxn modelId="{EC431D81-37F4-4641-85E2-0BC4E29BBE07}" type="presParOf" srcId="{85729C36-1C85-4742-9F60-382CA2A67E48}" destId="{72676C7E-77EE-41FB-BD64-D003D5A63F09}" srcOrd="0" destOrd="0" presId="urn:microsoft.com/office/officeart/2005/8/layout/process1"/>
    <dgm:cxn modelId="{61A759DA-510F-4323-932C-A23FF51E8D2C}" type="presParOf" srcId="{32E2BE3B-5053-4CA1-9684-493ED827F0E5}" destId="{865603FF-2F46-4031-A99A-1E140978EFD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2F04C-3ED9-4B35-A1BB-CB0ADEEB689E}">
      <dsp:nvSpPr>
        <dsp:cNvPr id="0" name=""/>
        <dsp:cNvSpPr/>
      </dsp:nvSpPr>
      <dsp:spPr>
        <a:xfrm>
          <a:off x="4676" y="96137"/>
          <a:ext cx="2044712" cy="1226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Input</a:t>
          </a:r>
          <a:endParaRPr lang="en-US" sz="2800" kern="1200" dirty="0"/>
        </a:p>
      </dsp:txBody>
      <dsp:txXfrm>
        <a:off x="40609" y="132070"/>
        <a:ext cx="1972846" cy="1154961"/>
      </dsp:txXfrm>
    </dsp:sp>
    <dsp:sp modelId="{4A867DCE-11EC-4710-90F4-B283FC6626E5}">
      <dsp:nvSpPr>
        <dsp:cNvPr id="0" name=""/>
        <dsp:cNvSpPr/>
      </dsp:nvSpPr>
      <dsp:spPr>
        <a:xfrm>
          <a:off x="2253860" y="456007"/>
          <a:ext cx="433479" cy="507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253860" y="557425"/>
        <a:ext cx="303435" cy="304252"/>
      </dsp:txXfrm>
    </dsp:sp>
    <dsp:sp modelId="{A3C6CC73-5426-4F4E-8A70-EE2B078288CF}">
      <dsp:nvSpPr>
        <dsp:cNvPr id="0" name=""/>
        <dsp:cNvSpPr/>
      </dsp:nvSpPr>
      <dsp:spPr>
        <a:xfrm>
          <a:off x="2867274" y="96137"/>
          <a:ext cx="2044712" cy="1226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Shuffling</a:t>
          </a:r>
          <a:endParaRPr lang="en-US" sz="2800" kern="1200" dirty="0"/>
        </a:p>
      </dsp:txBody>
      <dsp:txXfrm>
        <a:off x="2903207" y="132070"/>
        <a:ext cx="1972846" cy="1154961"/>
      </dsp:txXfrm>
    </dsp:sp>
    <dsp:sp modelId="{735ED6CA-9AE5-48B2-83E0-2350B9FC9C1D}">
      <dsp:nvSpPr>
        <dsp:cNvPr id="0" name=""/>
        <dsp:cNvSpPr/>
      </dsp:nvSpPr>
      <dsp:spPr>
        <a:xfrm>
          <a:off x="5116457" y="456007"/>
          <a:ext cx="433479" cy="507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116457" y="557425"/>
        <a:ext cx="303435" cy="304252"/>
      </dsp:txXfrm>
    </dsp:sp>
    <dsp:sp modelId="{21A2BDB0-BB8D-4A74-B3EF-E3811F8366AC}">
      <dsp:nvSpPr>
        <dsp:cNvPr id="0" name=""/>
        <dsp:cNvSpPr/>
      </dsp:nvSpPr>
      <dsp:spPr>
        <a:xfrm>
          <a:off x="5729871" y="96137"/>
          <a:ext cx="2044712" cy="1226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Splitting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X, y</a:t>
          </a:r>
          <a:endParaRPr lang="en-US" sz="2800" kern="1200" dirty="0"/>
        </a:p>
      </dsp:txBody>
      <dsp:txXfrm>
        <a:off x="5765804" y="132070"/>
        <a:ext cx="1972846" cy="1154961"/>
      </dsp:txXfrm>
    </dsp:sp>
    <dsp:sp modelId="{85729C36-1C85-4742-9F60-382CA2A67E48}">
      <dsp:nvSpPr>
        <dsp:cNvPr id="0" name=""/>
        <dsp:cNvSpPr/>
      </dsp:nvSpPr>
      <dsp:spPr>
        <a:xfrm>
          <a:off x="7979055" y="456007"/>
          <a:ext cx="433479" cy="507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979055" y="557425"/>
        <a:ext cx="303435" cy="304252"/>
      </dsp:txXfrm>
    </dsp:sp>
    <dsp:sp modelId="{865603FF-2F46-4031-A99A-1E140978EFDE}">
      <dsp:nvSpPr>
        <dsp:cNvPr id="0" name=""/>
        <dsp:cNvSpPr/>
      </dsp:nvSpPr>
      <dsp:spPr>
        <a:xfrm>
          <a:off x="8592468" y="96137"/>
          <a:ext cx="2044712" cy="1226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Scaling</a:t>
          </a:r>
        </a:p>
      </dsp:txBody>
      <dsp:txXfrm>
        <a:off x="8628401" y="132070"/>
        <a:ext cx="1972846" cy="1154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60F5-27E3-4376-B794-94BB8394C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40211-7385-4F19-8F77-0D19F05A2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62891-31A5-4EC9-B847-A1D7769E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A16C-A836-419C-BB8B-3360DD18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88AD3-0A47-4249-B51B-BB9F1253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6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272E5-662B-44C1-B772-CF40AE7A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616F6-C79C-4D1F-BCC6-4469EC28C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D7BC0-9C29-432B-8DB0-A475095D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BE2-9813-4AD4-9179-AD0EFDA84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B8160-9399-43B6-894C-F04FAFCD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3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D3621-692A-4CB0-B6C9-56F53D1FB1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0BB31-CCFD-43DD-9FB9-42FA73834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0B5ED-B237-4979-B36E-A89C6550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0221D-E683-4122-AABD-83022CBE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B20F4-99E3-4DDE-BE45-F52CA1B9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6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5625-926C-4AD7-8E12-3CCBBA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691E8-839B-426B-85ED-1F17D507D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6B5A0-6C20-40D6-AEAF-191FED517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27F30-DE2E-46F8-87C4-F5621B93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E2EF8-0276-4D4B-B105-64340041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9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20A7-78B6-4577-B77A-CB28E803F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418A-2D48-40C3-BB1E-4EA8A704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BBA5D-601F-4604-B29A-7AF5B813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D8B32-893E-401D-9785-AC4853A4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81F73-F665-4A2E-B9E4-FFB96945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2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7E38-89CA-468B-AAF6-60FA67E9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1ED8-CD4C-40C3-91A4-A12C2690C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73096-9878-4B7B-857B-497FAE7E7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0FE8B-76C7-4058-949F-55EF83CC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E0F59-9C24-4FBE-904D-8C5FE5CB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64836-AE5E-4E21-875B-382E13B9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6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D9CB-42BD-48B1-9440-96A8640C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5DFCF-7DD0-47CF-A5D6-4085CEAE8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C4955-5772-4DF7-A41D-466A0AFB6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286C1-1F5C-46C4-B35F-AADB97129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06DA9-6FEA-408D-A397-5078FE521F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48E94-9130-4D6D-A1FF-F3583DB5A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453E0D-AB96-4F2A-874D-64CD4AAC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F5627-9A42-4E15-BEFE-BC53969D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1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774D-3416-478A-90E0-5DDDB738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D5B19-F398-40C2-9F17-D86E277EE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579F4-D425-46E5-868B-7C782E73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6F93C-A43F-40A9-9842-A026538A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8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27F9E-39B3-4FB0-87C1-FEA45865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69756-F8D1-4CED-A6E9-F9E33CFE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ABF67-E5DD-4E53-8D99-D6B64FCF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61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6A3C-081B-4E90-AB31-EBBD172E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B324-6111-4C52-AD7B-229BA8044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9EC5A-3FB4-4DD4-A653-0E0111406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3C4AE-2011-4076-9E9C-DEDBC60D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59E9A-55BC-4E6E-BC6E-068CD18B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9A4AE-A83A-4FC2-BFA3-0B586D05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E10E2-769F-4A00-9C05-A40E5790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A7655A-47FF-4A22-9485-A230A6F57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E923A-C80E-4240-9B18-81812FAB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6BE30-FCA7-454F-B58A-2C541D06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F2B33-E75F-4979-BA3B-BD73144CF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4F4A1-7781-4394-A205-BC28179B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3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BE4DD-98B1-4A29-AA6D-94FF4957D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883F8-62C2-4D69-8C31-8BB3C941D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3017D-4109-4651-8C52-02EB01CB3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A937-D101-4044-A047-73C4183D10D2}" type="datetimeFigureOut">
              <a:rPr lang="en-US" smtClean="0"/>
              <a:t>02-Sep-19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7673F-1300-4AF3-805F-CF8818CD5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24F1F-97B1-448B-AAC7-18A5D6369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4D2CE-E07C-4906-8E14-1854AEA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2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ristianHallerX/Adv_Data_Science_Ca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ock_(geology)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en.wikipedia.org/wiki/Porous_medi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arth_science" TargetMode="External"/><Relationship Id="rId5" Type="http://schemas.openxmlformats.org/officeDocument/2006/relationships/hyperlink" Target="https://en.wikipedia.org/wiki/Fluid_mechanics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hyperlink" Target="https://en.wikipedia.org/wiki/Poros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R-manual/R-devel/library/datasets/html/rock.html" TargetMode="External"/><Relationship Id="rId2" Type="http://schemas.openxmlformats.org/officeDocument/2006/relationships/hyperlink" Target="https://vincentarelbundock.github.io/Rdatase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A418-81A3-4823-A5A4-60580D4B7A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BP Reservoir Permeability -- Measurements on rock samples for rock permeability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0D633-1038-4EE5-80FF-9663B3E15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800" dirty="0"/>
              <a:t>Christian Haller</a:t>
            </a:r>
          </a:p>
          <a:p>
            <a:r>
              <a:rPr lang="en-US" sz="2800" dirty="0"/>
              <a:t>September 2019</a:t>
            </a:r>
          </a:p>
        </p:txBody>
      </p:sp>
    </p:spTree>
    <p:extLst>
      <p:ext uri="{BB962C8B-B14F-4D97-AF65-F5344CB8AC3E}">
        <p14:creationId xmlns:p14="http://schemas.microsoft.com/office/powerpoint/2010/main" val="393564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5F63-B9C6-48CB-A000-B074367F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0FC5-5D90-46BC-B0B7-795125BB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https://github.com/ChristianHallerX/Adv_Data_Science_Cap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63464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85D6-6FA3-4E73-944A-7B32781E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D29707-57B3-43EC-92F3-75387B050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" y="59377"/>
            <a:ext cx="8502742" cy="43600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269499-40A5-4C40-A815-25D8F478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032" y="3132318"/>
            <a:ext cx="3574782" cy="31856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EE032D-36EC-4A3F-A259-C1F41C2E6F85}"/>
              </a:ext>
            </a:extLst>
          </p:cNvPr>
          <p:cNvSpPr/>
          <p:nvPr/>
        </p:nvSpPr>
        <p:spPr>
          <a:xfrm>
            <a:off x="8443048" y="6341467"/>
            <a:ext cx="2557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effectLst/>
              </a:rPr>
              <a:t>Source: </a:t>
            </a:r>
            <a:r>
              <a:rPr lang="en-US" sz="700" dirty="0" err="1">
                <a:effectLst/>
              </a:rPr>
              <a:t>Crains</a:t>
            </a:r>
            <a:r>
              <a:rPr lang="en-US" sz="700" dirty="0">
                <a:effectLst/>
              </a:rPr>
              <a:t> Petrophysical Handbook Coring And Core Porosity</a:t>
            </a:r>
          </a:p>
          <a:p>
            <a:r>
              <a:rPr lang="en-US" sz="700" dirty="0">
                <a:effectLst/>
              </a:rPr>
              <a:t>https://www.spec2000.net/09-coremethods.htm </a:t>
            </a:r>
            <a:endParaRPr lang="en-US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C5CA4D-3313-4CA2-8922-5F10B1A1E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67" y="208756"/>
            <a:ext cx="2790825" cy="1638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ED161A-0A26-4790-ABD5-733BC08C30A4}"/>
              </a:ext>
            </a:extLst>
          </p:cNvPr>
          <p:cNvSpPr/>
          <p:nvPr/>
        </p:nvSpPr>
        <p:spPr>
          <a:xfrm>
            <a:off x="8787433" y="1903397"/>
            <a:ext cx="471060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Source: http://www.mssa.org.my/site/images/smy_dec_2015/reservoirs/2015-2.png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8C8A5A-DDB4-4FF3-9E74-9B94105B32F0}"/>
              </a:ext>
            </a:extLst>
          </p:cNvPr>
          <p:cNvSpPr/>
          <p:nvPr/>
        </p:nvSpPr>
        <p:spPr>
          <a:xfrm>
            <a:off x="1191842" y="461971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Permeability</a:t>
            </a:r>
            <a:r>
              <a:rPr lang="en-US" dirty="0"/>
              <a:t> in </a:t>
            </a:r>
            <a:r>
              <a:rPr lang="en-US" dirty="0">
                <a:hlinkClick r:id="rId5" tooltip="Fluid mechanics"/>
              </a:rPr>
              <a:t>fluid mechanics</a:t>
            </a:r>
            <a:r>
              <a:rPr lang="en-US" dirty="0"/>
              <a:t> and the </a:t>
            </a:r>
            <a:r>
              <a:rPr lang="en-US" dirty="0">
                <a:hlinkClick r:id="rId6" tooltip="Earth science"/>
              </a:rPr>
              <a:t>earth sciences</a:t>
            </a:r>
            <a:r>
              <a:rPr lang="en-US" dirty="0"/>
              <a:t> (commonly symbolized as </a:t>
            </a:r>
            <a:r>
              <a:rPr lang="en-US" i="1" dirty="0"/>
              <a:t>k</a:t>
            </a:r>
            <a:r>
              <a:rPr lang="en-US" dirty="0"/>
              <a:t>) is a measure of the ability of a </a:t>
            </a:r>
            <a:r>
              <a:rPr lang="en-US" dirty="0">
                <a:hlinkClick r:id="rId7" tooltip="Porous media"/>
              </a:rPr>
              <a:t>porous material</a:t>
            </a:r>
            <a:r>
              <a:rPr lang="en-US" dirty="0"/>
              <a:t> (often, a </a:t>
            </a:r>
            <a:r>
              <a:rPr lang="en-US" dirty="0">
                <a:hlinkClick r:id="rId8" tooltip="Rock (geology)"/>
              </a:rPr>
              <a:t>rock</a:t>
            </a:r>
            <a:r>
              <a:rPr lang="en-US" dirty="0"/>
              <a:t> or an unconsolidated material) to allow fluids to pass through it. </a:t>
            </a:r>
          </a:p>
          <a:p>
            <a:r>
              <a:rPr lang="en-US" dirty="0"/>
              <a:t>The permeability of a medium is related to the </a:t>
            </a:r>
            <a:r>
              <a:rPr lang="en-US" dirty="0">
                <a:hlinkClick r:id="rId9" tooltip="Porosity"/>
              </a:rPr>
              <a:t>porosity</a:t>
            </a:r>
            <a:r>
              <a:rPr lang="en-US" dirty="0"/>
              <a:t>, but also to the shapes of the pores in the medium and their level of connectedness.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9099E-983E-4D14-A2C9-B696C5FEA7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338" y="4642478"/>
            <a:ext cx="995504" cy="99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1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2672-362B-49F3-9AF0-1215CF75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2DF0-B8B4-471B-AA0C-0BFAD7A8F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Courtesy of BP Research and University of Oxford</a:t>
            </a:r>
          </a:p>
          <a:p>
            <a:pPr marL="0" indent="0">
              <a:buNone/>
            </a:pPr>
            <a:r>
              <a:rPr lang="en-US" sz="2400" dirty="0"/>
              <a:t>   Publication reference in notebook</a:t>
            </a:r>
          </a:p>
          <a:p>
            <a:endParaRPr lang="en-US" sz="2400" dirty="0"/>
          </a:p>
          <a:p>
            <a:r>
              <a:rPr lang="en-US" dirty="0"/>
              <a:t>Part of R “Datasets” library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https://vincentarelbundock.github.io/Rdatasets/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dirty="0"/>
              <a:t>Description: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https://stat.ethz.ch/R-manual/R-devel/library/datasets/html/rock.html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69D85-D54F-4ADF-A04E-7F7BB4A3C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76" y="1694154"/>
            <a:ext cx="3463528" cy="1764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91E92-D39D-49B7-BB2E-67A0236D1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180"/>
          <a:stretch/>
        </p:blipFill>
        <p:spPr>
          <a:xfrm>
            <a:off x="8566176" y="4111090"/>
            <a:ext cx="3463528" cy="121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81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7EDA-E6CC-49DA-A48E-A24D3A79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65AAC-218E-4454-8ACC-51F453C7D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48 samples from 12 cores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features</a:t>
            </a:r>
          </a:p>
          <a:p>
            <a:r>
              <a:rPr lang="en-US" dirty="0"/>
              <a:t>3 Predictors: Area, Perimeter, Shape</a:t>
            </a:r>
          </a:p>
          <a:p>
            <a:r>
              <a:rPr lang="en-US" dirty="0"/>
              <a:t>1 Target: Permeability</a:t>
            </a:r>
          </a:p>
          <a:p>
            <a:r>
              <a:rPr lang="en-US" dirty="0"/>
              <a:t>Shuffling!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428BD6-6D45-44BB-AF25-A87EDC16F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51" y="681037"/>
            <a:ext cx="2061436" cy="1706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62592-8A91-4EF7-9C24-DCAA529F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12" t="38461" r="32548" b="44349"/>
          <a:stretch/>
        </p:blipFill>
        <p:spPr>
          <a:xfrm>
            <a:off x="4272242" y="4821547"/>
            <a:ext cx="7117466" cy="1837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8258D-B82F-4E72-83FB-BE7A90C9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00647"/>
            <a:ext cx="2835349" cy="16586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6CB699-9A11-4547-B0DE-8CADF51E3412}"/>
              </a:ext>
            </a:extLst>
          </p:cNvPr>
          <p:cNvCxnSpPr/>
          <p:nvPr/>
        </p:nvCxnSpPr>
        <p:spPr>
          <a:xfrm flipH="1">
            <a:off x="3301340" y="5367647"/>
            <a:ext cx="372209" cy="374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749F4A-D10C-4C01-80BB-FCF5DBE5F73F}"/>
              </a:ext>
            </a:extLst>
          </p:cNvPr>
          <p:cNvSpPr/>
          <p:nvPr/>
        </p:nvSpPr>
        <p:spPr>
          <a:xfrm>
            <a:off x="6039192" y="681037"/>
            <a:ext cx="3583566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Predictors</a:t>
            </a:r>
          </a:p>
          <a:p>
            <a:r>
              <a:rPr lang="en-US" sz="1050" dirty="0"/>
              <a:t>Area (int):	area of pore space, in pixels out of 256x256</a:t>
            </a:r>
          </a:p>
          <a:p>
            <a:r>
              <a:rPr lang="en-US" sz="1050" dirty="0"/>
              <a:t>Peri (float)	perimeter of pores in pixels</a:t>
            </a:r>
          </a:p>
          <a:p>
            <a:r>
              <a:rPr lang="en-US" sz="1050" dirty="0"/>
              <a:t>Shape (float)	perimeter/sqrt(area)</a:t>
            </a:r>
          </a:p>
          <a:p>
            <a:endParaRPr lang="en-US" sz="1050" dirty="0"/>
          </a:p>
          <a:p>
            <a:r>
              <a:rPr lang="en-US" sz="1050" b="1" dirty="0"/>
              <a:t>Target</a:t>
            </a:r>
          </a:p>
          <a:p>
            <a:r>
              <a:rPr lang="en-US" sz="1050" dirty="0"/>
              <a:t>Perm: (float)	permeability in milli-</a:t>
            </a:r>
            <a:r>
              <a:rPr lang="en-US" sz="1050" dirty="0" err="1"/>
              <a:t>Darcies</a:t>
            </a:r>
            <a:r>
              <a:rPr lang="en-US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9658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54F6-EAF4-4010-8614-2F8155D2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Correlation Plot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1A5B5-BE3F-4ADF-9261-6132E8F6B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85" y="1567541"/>
            <a:ext cx="4392641" cy="4337503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0BEC69-DC8E-43DF-B631-C83DD0B064BF}"/>
              </a:ext>
            </a:extLst>
          </p:cNvPr>
          <p:cNvSpPr/>
          <p:nvPr/>
        </p:nvSpPr>
        <p:spPr>
          <a:xfrm>
            <a:off x="2493818" y="2820389"/>
            <a:ext cx="682831" cy="510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01CF5D-8214-48DA-8AB0-9B39404402B3}"/>
              </a:ext>
            </a:extLst>
          </p:cNvPr>
          <p:cNvSpPr/>
          <p:nvPr/>
        </p:nvSpPr>
        <p:spPr>
          <a:xfrm rot="16200000">
            <a:off x="4991594" y="6113813"/>
            <a:ext cx="682831" cy="510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89AC-7D28-4985-BBD5-8F7A6317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Preprocessing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63DFAC-D43D-4DA2-A652-1BB2067A9C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672263"/>
              </p:ext>
            </p:extLst>
          </p:nvPr>
        </p:nvGraphicFramePr>
        <p:xfrm>
          <a:off x="838200" y="4199719"/>
          <a:ext cx="10641858" cy="1419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BF7D61D-EC08-40D3-8FD3-0EA5D6ABE7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30" t="32294" r="63912" b="54373"/>
          <a:stretch/>
        </p:blipFill>
        <p:spPr>
          <a:xfrm>
            <a:off x="3821861" y="2322986"/>
            <a:ext cx="1778521" cy="147254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638A1-BDD7-4BEA-B653-A1E9957914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36" y="2376426"/>
            <a:ext cx="1713779" cy="1419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B643A-FCA1-4850-B5FE-0BBE18FEF70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834" t="45195" r="66104" b="42597"/>
          <a:stretch/>
        </p:blipFill>
        <p:spPr>
          <a:xfrm>
            <a:off x="6430961" y="2376426"/>
            <a:ext cx="1363170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11659-BA36-4AD9-BAC5-1460D4BD09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834" t="64415" r="70049" b="23290"/>
          <a:stretch/>
        </p:blipFill>
        <p:spPr>
          <a:xfrm>
            <a:off x="7971119" y="2397207"/>
            <a:ext cx="587829" cy="1304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BFC934-88AB-4F85-A7BD-7C0211C85B88}"/>
              </a:ext>
            </a:extLst>
          </p:cNvPr>
          <p:cNvSpPr txBox="1"/>
          <p:nvPr/>
        </p:nvSpPr>
        <p:spPr>
          <a:xfrm>
            <a:off x="7013517" y="5879539"/>
            <a:ext cx="13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Reset index!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A722F-2EB0-4323-AF61-276661585460}"/>
              </a:ext>
            </a:extLst>
          </p:cNvPr>
          <p:cNvSpPr txBox="1"/>
          <p:nvPr/>
        </p:nvSpPr>
        <p:spPr>
          <a:xfrm>
            <a:off x="3910496" y="5741040"/>
            <a:ext cx="168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Random seed</a:t>
            </a:r>
          </a:p>
          <a:p>
            <a:pPr algn="ctr"/>
            <a:r>
              <a:rPr lang="de-DE" dirty="0"/>
              <a:t>for repeatability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A809D9-7672-49EA-B57A-2B9E1E41535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r="49626"/>
          <a:stretch/>
        </p:blipFill>
        <p:spPr>
          <a:xfrm>
            <a:off x="9212357" y="1545337"/>
            <a:ext cx="2393975" cy="12660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F2C1A-2B21-491F-ADF4-89AAA634E41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5" r="8139"/>
          <a:stretch/>
        </p:blipFill>
        <p:spPr>
          <a:xfrm>
            <a:off x="9212357" y="2933637"/>
            <a:ext cx="2444689" cy="1266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C857C4-9468-46C7-A3B1-8A9AD8718E98}"/>
              </a:ext>
            </a:extLst>
          </p:cNvPr>
          <p:cNvSpPr txBox="1"/>
          <p:nvPr/>
        </p:nvSpPr>
        <p:spPr>
          <a:xfrm>
            <a:off x="9496358" y="5568520"/>
            <a:ext cx="2000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SciKit-Learn </a:t>
            </a:r>
          </a:p>
          <a:p>
            <a:pPr algn="ctr"/>
            <a:r>
              <a:rPr lang="de-DE" dirty="0"/>
              <a:t>StandardScaler</a:t>
            </a:r>
          </a:p>
          <a:p>
            <a:pPr algn="ctr"/>
            <a:r>
              <a:rPr lang="de-DE" dirty="0"/>
              <a:t>worked better than</a:t>
            </a:r>
          </a:p>
          <a:p>
            <a:pPr algn="ctr"/>
            <a:r>
              <a:rPr lang="de-DE" dirty="0"/>
              <a:t>MinMaxScaler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83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82B3-B76E-4B6A-A131-6CDC980C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C9DBB-4FFE-4C04-BDD1-DA5C04380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907"/>
            <a:ext cx="10515600" cy="4351338"/>
          </a:xfrm>
        </p:spPr>
        <p:txBody>
          <a:bodyPr/>
          <a:lstStyle/>
          <a:p>
            <a:r>
              <a:rPr lang="en-US" dirty="0" err="1"/>
              <a:t>SystemML</a:t>
            </a:r>
            <a:r>
              <a:rPr lang="en-US" dirty="0"/>
              <a:t> (run on Apache Spark)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DEDB2-EADE-48AC-8B87-941728E64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56" y="2742383"/>
            <a:ext cx="2858299" cy="2858299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5139841-D63C-4FE5-972C-10D1571DE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302403"/>
              </p:ext>
            </p:extLst>
          </p:nvPr>
        </p:nvGraphicFramePr>
        <p:xfrm>
          <a:off x="1144297" y="3533356"/>
          <a:ext cx="6480893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560">
                  <a:extLst>
                    <a:ext uri="{9D8B030D-6E8A-4147-A177-3AD203B41FA5}">
                      <a16:colId xmlns:a16="http://schemas.microsoft.com/office/drawing/2014/main" val="3753387500"/>
                    </a:ext>
                  </a:extLst>
                </a:gridCol>
                <a:gridCol w="1942266">
                  <a:extLst>
                    <a:ext uri="{9D8B030D-6E8A-4147-A177-3AD203B41FA5}">
                      <a16:colId xmlns:a16="http://schemas.microsoft.com/office/drawing/2014/main" val="2896030999"/>
                    </a:ext>
                  </a:extLst>
                </a:gridCol>
                <a:gridCol w="1518067">
                  <a:extLst>
                    <a:ext uri="{9D8B030D-6E8A-4147-A177-3AD203B41FA5}">
                      <a16:colId xmlns:a16="http://schemas.microsoft.com/office/drawing/2014/main" val="1846161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3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CV, C </a:t>
                      </a:r>
                      <a:r>
                        <a:rPr lang="en-US" dirty="0" err="1"/>
                        <a:t>penealty</a:t>
                      </a:r>
                      <a:r>
                        <a:rPr lang="en-US" dirty="0"/>
                        <a:t> param.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7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 Regressor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CV, max. depth of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81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K-Nearest Neighbor Regressor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CV, K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81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4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 Regressor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CV, estimators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369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 Regressor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13152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4185AFAF-154C-4264-B0F4-EBB31835E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83697"/>
              </p:ext>
            </p:extLst>
          </p:nvPr>
        </p:nvGraphicFramePr>
        <p:xfrm>
          <a:off x="1144297" y="2210246"/>
          <a:ext cx="648089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560">
                  <a:extLst>
                    <a:ext uri="{9D8B030D-6E8A-4147-A177-3AD203B41FA5}">
                      <a16:colId xmlns:a16="http://schemas.microsoft.com/office/drawing/2014/main" val="3753387500"/>
                    </a:ext>
                  </a:extLst>
                </a:gridCol>
                <a:gridCol w="1942266">
                  <a:extLst>
                    <a:ext uri="{9D8B030D-6E8A-4147-A177-3AD203B41FA5}">
                      <a16:colId xmlns:a16="http://schemas.microsoft.com/office/drawing/2014/main" val="2896030999"/>
                    </a:ext>
                  </a:extLst>
                </a:gridCol>
                <a:gridCol w="1518067">
                  <a:extLst>
                    <a:ext uri="{9D8B030D-6E8A-4147-A177-3AD203B41FA5}">
                      <a16:colId xmlns:a16="http://schemas.microsoft.com/office/drawing/2014/main" val="1846161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3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7643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4A7E4B-DC01-41B4-9C34-70A3C6B32BA6}"/>
              </a:ext>
            </a:extLst>
          </p:cNvPr>
          <p:cNvCxnSpPr>
            <a:cxnSpLocks/>
          </p:cNvCxnSpPr>
          <p:nvPr/>
        </p:nvCxnSpPr>
        <p:spPr>
          <a:xfrm>
            <a:off x="7328549" y="4171533"/>
            <a:ext cx="12515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Image result for systemml">
            <a:extLst>
              <a:ext uri="{FF2B5EF4-FFF2-40B4-BE49-F238E27FC236}">
                <a16:creationId xmlns:a16="http://schemas.microsoft.com/office/drawing/2014/main" id="{DBDCDAAF-989A-4587-97BD-EC15283D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36"/>
            <a:ext cx="1464931" cy="45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BB2A4D-A153-49E4-8135-1CA50A904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69196"/>
            <a:ext cx="739140" cy="3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7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6FA3-7A28-4961-92EE-F33719F9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EB60C-B763-4829-81AE-A2E911454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Keras</a:t>
            </a:r>
            <a:r>
              <a:rPr lang="en-US" dirty="0"/>
              <a:t> (Deep Learning) with TF backend</a:t>
            </a:r>
          </a:p>
          <a:p>
            <a:pPr lvl="1"/>
            <a:r>
              <a:rPr lang="en-US" dirty="0"/>
              <a:t>Design: </a:t>
            </a:r>
          </a:p>
          <a:p>
            <a:pPr lvl="2"/>
            <a:r>
              <a:rPr lang="en-US" dirty="0"/>
              <a:t>Dense 24 wide (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2"/>
            <a:r>
              <a:rPr lang="en-US" dirty="0"/>
              <a:t>Dense 12 wide (hidden layer, </a:t>
            </a:r>
            <a:r>
              <a:rPr lang="en-US" dirty="0" err="1"/>
              <a:t>relu</a:t>
            </a:r>
            <a:r>
              <a:rPr lang="en-US" dirty="0"/>
              <a:t> activation)</a:t>
            </a:r>
          </a:p>
          <a:p>
            <a:pPr lvl="2"/>
            <a:r>
              <a:rPr lang="en-US" dirty="0"/>
              <a:t>Dropout (50%) for generalization</a:t>
            </a:r>
          </a:p>
          <a:p>
            <a:pPr lvl="2"/>
            <a:r>
              <a:rPr lang="en-US" dirty="0"/>
              <a:t>Output 1 wide (linear activation)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Settings:</a:t>
            </a:r>
          </a:p>
          <a:p>
            <a:pPr lvl="2"/>
            <a:r>
              <a:rPr lang="en-US" dirty="0"/>
              <a:t>Standard SGD</a:t>
            </a:r>
          </a:p>
          <a:p>
            <a:pPr lvl="2"/>
            <a:r>
              <a:rPr lang="en-US" dirty="0"/>
              <a:t>600 epochs</a:t>
            </a:r>
          </a:p>
          <a:p>
            <a:pPr lvl="2"/>
            <a:r>
              <a:rPr lang="en-US" dirty="0"/>
              <a:t>4 CVs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Results: MSE 15.13 (+/-3.37)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8724D-BEE0-41A1-9068-F16F4DCDA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5" t="56350" r="57683" b="24866"/>
          <a:stretch/>
        </p:blipFill>
        <p:spPr>
          <a:xfrm>
            <a:off x="8680953" y="4458129"/>
            <a:ext cx="3372350" cy="2299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164D3-91AA-48D2-9B7E-4B85E206A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44" t="55766" r="53741" b="25451"/>
          <a:stretch/>
        </p:blipFill>
        <p:spPr>
          <a:xfrm>
            <a:off x="7753100" y="1906085"/>
            <a:ext cx="3332463" cy="1832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504291-B6EC-4C04-AB6A-0C7BC5C2C148}"/>
              </a:ext>
            </a:extLst>
          </p:cNvPr>
          <p:cNvSpPr txBox="1"/>
          <p:nvPr/>
        </p:nvSpPr>
        <p:spPr>
          <a:xfrm>
            <a:off x="10062397" y="420599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25800-FE31-4EE5-BD60-5465BDF89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220" y="159211"/>
            <a:ext cx="958575" cy="958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174E9A-5F29-4986-BD2A-99F6F2F3A6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13" t="36551" r="58312" b="39778"/>
          <a:stretch/>
        </p:blipFill>
        <p:spPr>
          <a:xfrm>
            <a:off x="5897881" y="4363044"/>
            <a:ext cx="2592580" cy="232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0A06-546D-4C14-9160-CC74AFC5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317D1-F2E0-400F-BD08-CFF39F6C1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13" t="19222" r="56312" b="45111"/>
          <a:stretch/>
        </p:blipFill>
        <p:spPr>
          <a:xfrm>
            <a:off x="1805940" y="3166279"/>
            <a:ext cx="2278380" cy="2708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CC50B-B578-4354-84FB-8F3CEE26F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8" t="54333" r="56187" b="19222"/>
          <a:stretch/>
        </p:blipFill>
        <p:spPr>
          <a:xfrm>
            <a:off x="4160519" y="3166279"/>
            <a:ext cx="2355445" cy="2076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EB5A9-BB3F-47FA-BFBB-6A9AA2C31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5" t="42222" r="51125" b="25778"/>
          <a:stretch/>
        </p:blipFill>
        <p:spPr>
          <a:xfrm>
            <a:off x="7978139" y="3166279"/>
            <a:ext cx="2779823" cy="2274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C5324-D8FC-4C71-B537-9DC3B5462A84}"/>
              </a:ext>
            </a:extLst>
          </p:cNvPr>
          <p:cNvSpPr txBox="1"/>
          <p:nvPr/>
        </p:nvSpPr>
        <p:spPr>
          <a:xfrm>
            <a:off x="3573780" y="2662010"/>
            <a:ext cx="132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notebook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21C70D-9EF8-44BE-BC4D-6DFBFDF0CF20}"/>
              </a:ext>
            </a:extLst>
          </p:cNvPr>
          <p:cNvCxnSpPr>
            <a:cxnSpLocks/>
          </p:cNvCxnSpPr>
          <p:nvPr/>
        </p:nvCxnSpPr>
        <p:spPr>
          <a:xfrm>
            <a:off x="7343788" y="1814185"/>
            <a:ext cx="908672" cy="7128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38EAF0-D946-4BF7-8452-3D620E2BD512}"/>
              </a:ext>
            </a:extLst>
          </p:cNvPr>
          <p:cNvCxnSpPr>
            <a:cxnSpLocks/>
          </p:cNvCxnSpPr>
          <p:nvPr/>
        </p:nvCxnSpPr>
        <p:spPr>
          <a:xfrm flipH="1">
            <a:off x="4587241" y="1814186"/>
            <a:ext cx="908672" cy="7128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Image result for ibm cloud">
            <a:extLst>
              <a:ext uri="{FF2B5EF4-FFF2-40B4-BE49-F238E27FC236}">
                <a16:creationId xmlns:a16="http://schemas.microsoft.com/office/drawing/2014/main" id="{EA738975-7C8D-479A-85A7-275F1174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163" y="2596751"/>
            <a:ext cx="1945957" cy="52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36721-34BC-4480-B5C4-E94940D1CC11}"/>
              </a:ext>
            </a:extLst>
          </p:cNvPr>
          <p:cNvSpPr txBox="1"/>
          <p:nvPr/>
        </p:nvSpPr>
        <p:spPr>
          <a:xfrm>
            <a:off x="7879079" y="2662010"/>
            <a:ext cx="16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 on</a:t>
            </a:r>
          </a:p>
        </p:txBody>
      </p:sp>
    </p:spTree>
    <p:extLst>
      <p:ext uri="{BB962C8B-B14F-4D97-AF65-F5344CB8AC3E}">
        <p14:creationId xmlns:p14="http://schemas.microsoft.com/office/powerpoint/2010/main" val="1540224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392</Words>
  <Application>Microsoft Office PowerPoint</Application>
  <PresentationFormat>Widescreen</PresentationFormat>
  <Paragraphs>104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BP Reservoir Permeability -- Measurements on rock samples for rock permeability</vt:lpstr>
      <vt:lpstr>PowerPoint Presentation</vt:lpstr>
      <vt:lpstr>Data Set Source</vt:lpstr>
      <vt:lpstr>Data Set</vt:lpstr>
      <vt:lpstr>Correlation Plot</vt:lpstr>
      <vt:lpstr>Preprocessing</vt:lpstr>
      <vt:lpstr>Regression </vt:lpstr>
      <vt:lpstr>Regression</vt:lpstr>
      <vt:lpstr>Deep Learning model predictions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BP Reservoir Permeability -- Measurements on rock samples for rock permeability</dc:title>
  <dc:creator>Christian Haller</dc:creator>
  <cp:lastModifiedBy>Christian Haller</cp:lastModifiedBy>
  <cp:revision>19</cp:revision>
  <dcterms:created xsi:type="dcterms:W3CDTF">2019-09-02T05:42:33Z</dcterms:created>
  <dcterms:modified xsi:type="dcterms:W3CDTF">2019-09-02T18:11:55Z</dcterms:modified>
</cp:coreProperties>
</file>